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05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304" r:id="rId32"/>
  </p:sldIdLst>
  <p:sldSz cx="12192000" cy="6858000"/>
  <p:notesSz cx="6797675" cy="9926638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ibre Franklin" panose="020B0604020202020204" charset="0"/>
      <p:regular r:id="rId38"/>
      <p:bold r:id="rId39"/>
      <p:italic r:id="rId40"/>
      <p:boldItalic r:id="rId41"/>
    </p:embeddedFont>
    <p:embeddedFont>
      <p:font typeface="Franklin Gothic" panose="020B0604020202020204" charset="0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aeRj8bJCiH-7Ee7nfHiJkf4KX6Avccy/edit#gid=209175366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2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>
                <a:solidFill>
                  <a:srgbClr val="F03CDB"/>
                </a:solidFill>
              </a:rPr>
              <a:t>NÃO CRIE CAIXAS DE TEXTOS ALÉM DAS DISPONÍVEIS NO SLIDE.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Utilizar imagens livres de direitos autorais e sem marca d’agua. Nesta lista, temos alguns bancos de imagem livre: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https://docs.google.com/spreadsheets/d/1XaeRj8bJCiH-7Ee7nfHiJkf4KX6Avccy/edit#gid=2091753662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“título da aula”,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36</a:t>
            </a:r>
            <a:r>
              <a:rPr lang="pt-BR" sz="1200" b="0"/>
              <a:t>. Em casos de nomes extensos, selecione o texto e diminua de forma que fique equilibrado com o layout. Uma dica: é clicar no segundo “A” ao lado do tamanho da fonte.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b="1"/>
              <a:t>O exemplo anterior também serve para o “nome do professor”</a:t>
            </a:r>
            <a:r>
              <a:rPr lang="pt-BR" sz="1200" b="0"/>
              <a:t>, nesse caso, usando o </a:t>
            </a:r>
            <a:r>
              <a:rPr lang="pt-BR" sz="1200" b="1"/>
              <a:t>tamanho 12 </a:t>
            </a:r>
            <a:r>
              <a:rPr lang="pt-BR" sz="1200" b="0"/>
              <a:t>da fonte.</a:t>
            </a:r>
            <a:endParaRPr/>
          </a:p>
        </p:txBody>
      </p:sp>
      <p:sp>
        <p:nvSpPr>
          <p:cNvPr id="553" name="Google Shape;553;p2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Usar esse template </a:t>
            </a:r>
            <a:r>
              <a:rPr lang="pt-BR" sz="1200" b="1"/>
              <a:t>para citações</a:t>
            </a:r>
            <a:r>
              <a:rPr lang="pt-BR" sz="1200"/>
              <a:t>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texto,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24</a:t>
            </a:r>
            <a:r>
              <a:rPr lang="pt-BR" sz="1200" b="0"/>
              <a:t>. Em casos de citações extensas, selecione o texto e diminua de forma que fique equilibrado com o layout. Uma dica, é clicar no segundo “A” ao lado do tamanho da fonte.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4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>
                <a:solidFill>
                  <a:srgbClr val="F03CDB"/>
                </a:solidFill>
              </a:rPr>
              <a:t>NÃO CRIE CAIXAS DE TEXTOS ALÉM DAS DISPONÍVEIS NO SLIDE E NÃO ALTERE O TAMANHO DAS MESMAS.</a:t>
            </a:r>
            <a:endParaRPr sz="120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pt-BR" sz="1200">
                <a:solidFill>
                  <a:schemeClr val="lt1"/>
                </a:solidFill>
              </a:rPr>
              <a:t>O design/layout que estão no template </a:t>
            </a:r>
            <a:r>
              <a:rPr lang="pt-BR" sz="1200" b="1">
                <a:solidFill>
                  <a:schemeClr val="lt1"/>
                </a:solidFill>
              </a:rPr>
              <a:t>são apenas exemplos </a:t>
            </a:r>
            <a:r>
              <a:rPr lang="pt-BR" sz="1200">
                <a:solidFill>
                  <a:schemeClr val="lt1"/>
                </a:solidFill>
              </a:rPr>
              <a:t>de slides para utilizar, como uma </a:t>
            </a:r>
            <a:r>
              <a:rPr lang="pt-BR" sz="1200" b="1">
                <a:solidFill>
                  <a:schemeClr val="lt1"/>
                </a:solidFill>
              </a:rPr>
              <a:t>padronização</a:t>
            </a:r>
            <a:r>
              <a:rPr lang="pt-BR" sz="1200">
                <a:solidFill>
                  <a:schemeClr val="lt1"/>
                </a:solidFill>
              </a:rPr>
              <a:t>. </a:t>
            </a:r>
            <a:r>
              <a:rPr lang="pt-BR" sz="1200" b="1">
                <a:solidFill>
                  <a:schemeClr val="lt1"/>
                </a:solidFill>
              </a:rPr>
              <a:t>O Material é totalmente adaptável </a:t>
            </a:r>
            <a:r>
              <a:rPr lang="pt-BR" sz="1200">
                <a:solidFill>
                  <a:schemeClr val="lt1"/>
                </a:solidFill>
              </a:rPr>
              <a:t>ao uso em relação ao conteúdo, à quantidade, disposição, aplicação ou não de todos os exemplos de disposições de texto/imagem. </a:t>
            </a:r>
            <a:r>
              <a:rPr lang="pt-BR" sz="1200" b="1">
                <a:solidFill>
                  <a:schemeClr val="lt1"/>
                </a:solidFill>
              </a:rPr>
              <a:t>Dica: ao invés de usar textos grandes, recomenda-se o uso de tópicos. 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texto,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 u="sng">
                <a:solidFill>
                  <a:srgbClr val="E82E8A"/>
                </a:solidFill>
              </a:rPr>
              <a:t>28 para o número da unidade</a:t>
            </a:r>
            <a:r>
              <a:rPr lang="pt-BR" sz="1200" b="1"/>
              <a:t>, </a:t>
            </a:r>
            <a:r>
              <a:rPr lang="pt-BR" sz="1200" b="1" u="sng"/>
              <a:t>24 para o título da disciplina </a:t>
            </a:r>
            <a:r>
              <a:rPr lang="pt-BR" sz="1200" b="1"/>
              <a:t>e </a:t>
            </a:r>
            <a:r>
              <a:rPr lang="pt-BR" sz="1200" b="1" u="sng"/>
              <a:t>16 a 24 para o texto</a:t>
            </a:r>
            <a:r>
              <a:rPr lang="pt-BR" sz="1200" b="0"/>
              <a:t>. Em casos de escritas maiores, selecione o texto e diminua de forma que fique equilibrado com o layout. Uma dica é clicar no segundo “A” ao lado do tamanho da fonte.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t="7912" r="9450" b="6170"/>
          <a:stretch/>
        </p:blipFill>
        <p:spPr>
          <a:xfrm>
            <a:off x="40856" y="0"/>
            <a:ext cx="12151143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-4862" y="0"/>
            <a:ext cx="12196862" cy="6870699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6" name="Google Shape;16;p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os + 2 imagens (separadas)">
  <p:cSld name="2 Textos + 2 imagens (separadas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29" name="Google Shape;129;p1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m total">
  <p:cSld name="1_Imagem tota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39" name="Google Shape;139;p1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exto + 1 Imagem Retangular">
  <p:cSld name="1 Texto + 1 Imagem Retangula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3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49" name="Google Shape;149;p1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1">
  <p:cSld name="1_Texto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6" y="6206310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63" name="Google Shape;163;p1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m + Texto">
  <p:cSld name="1 Imagem + Texto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1" name="Google Shape;1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75" name="Google Shape;175;p1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+ Subtítulo + Texto">
  <p:cSld name="1_Título + Subtítulo + Text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88" name="Google Shape;188;p1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2">
  <p:cSld name="2_Texto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9" name="Google Shape;199;p1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">
  <p:cSld name="1_Texto + image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11" name="Google Shape;211;p1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 Grande">
  <p:cSld name="1_Texto + Imagem Grand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 rot="5400000">
            <a:off x="5642016" y="314965"/>
            <a:ext cx="914400" cy="12185567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222" name="Google Shape;222;p1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2 imagens">
  <p:cSld name="1_Texto + 2 image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231" name="Google Shape;23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35" name="Google Shape;235;p2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0" y="0"/>
            <a:ext cx="4737464" cy="6858000"/>
          </a:xfrm>
          <a:prstGeom prst="rect">
            <a:avLst/>
          </a:prstGeom>
          <a:solidFill>
            <a:srgbClr val="002E46"/>
          </a:solidFill>
          <a:ln w="12700" cap="flat" cmpd="sng">
            <a:solidFill>
              <a:srgbClr val="1F3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3801427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" name="Google Shape;27;p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6" y="560327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Textos + 2 imagens (separadas)">
  <p:cSld name="1_2 Textos + 2 imagens (separadas)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48" name="Google Shape;248;p2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m total">
  <p:cSld name="2_Imagem total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2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58" name="Google Shape;258;p2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Texto + 1 Imagem Retangular">
  <p:cSld name="1_1 Texto + 1 Imagem Retangula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0" name="Google Shape;270;p2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4" name="Google Shape;27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81" y="-136598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1">
  <p:cSld name="2_Texto 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82" name="Google Shape;282;p2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6" name="Google Shape;28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192731" y="-78555"/>
            <a:ext cx="371888" cy="203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Imagem + Texto">
  <p:cSld name="1_1 Imagem + Texto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2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4940" y="6130843"/>
            <a:ext cx="420786" cy="42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5"/>
          <p:cNvCxnSpPr/>
          <p:nvPr/>
        </p:nvCxnSpPr>
        <p:spPr>
          <a:xfrm>
            <a:off x="1045609" y="6036844"/>
            <a:ext cx="13125" cy="57712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2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97" name="Google Shape;297;p2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2">
  <p:cSld name="3_Texto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21" name="Google Shape;321;p2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">
  <p:cSld name="2_Texto + imagem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33" name="Google Shape;333;p2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 Grande">
  <p:cSld name="2_Texto + Imagem Gran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/>
          <p:nvPr/>
        </p:nvSpPr>
        <p:spPr>
          <a:xfrm rot="5400000">
            <a:off x="5637897" y="300345"/>
            <a:ext cx="914400" cy="12193805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344" name="Google Shape;344;p2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2 imagens">
  <p:cSld name="2_Texto + 2 imagen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3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353" name="Google Shape;35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57" name="Google Shape;357;p3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Textos + 2 imagens (separadas)">
  <p:cSld name="2_2 Textos + 2 imagens (separadas)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3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70" name="Google Shape;370;p3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">
  <p:cSld name="Cit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105" y="2043875"/>
            <a:ext cx="1110354" cy="3993977"/>
            <a:chOff x="-130105" y="2043876"/>
            <a:chExt cx="1110354" cy="3993977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94066" y="2441659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01837" y="3807398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10304" y="5173137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5534" y="2424075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07763" y="3789814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296" y="5155553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 l="14255" t="19174" r="13899" b="33334"/>
          <a:stretch/>
        </p:blipFill>
        <p:spPr>
          <a:xfrm>
            <a:off x="-304801" y="-529065"/>
            <a:ext cx="3992493" cy="36778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992493" y="5030868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3992493" y="1188127"/>
            <a:ext cx="665797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6813931"/>
            <a:ext cx="12192000" cy="45719"/>
            <a:chOff x="-3124684" y="6837381"/>
            <a:chExt cx="12469445" cy="41235"/>
          </a:xfrm>
        </p:grpSpPr>
        <p:sp>
          <p:nvSpPr>
            <p:cNvPr id="45" name="Google Shape;45;p4"/>
            <p:cNvSpPr/>
            <p:nvPr/>
          </p:nvSpPr>
          <p:spPr>
            <a:xfrm>
              <a:off x="-3124684" y="6837384"/>
              <a:ext cx="3117362" cy="41232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-7322" y="6837383"/>
              <a:ext cx="3117362" cy="41232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227399" y="6837381"/>
              <a:ext cx="3117362" cy="41232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110039" y="6837384"/>
              <a:ext cx="3117362" cy="41232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m total">
  <p:cSld name="3_Imagem total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3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80" name="Google Shape;380;p3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Texto + 1 Imagem Retangular">
  <p:cSld name="2_1 Texto + 1 Imagem Retangular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3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8" name="Google Shape;38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92" name="Google Shape;392;p3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1">
  <p:cSld name="3_Texto 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1" name="Google Shape;401;p3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971" y="6129450"/>
            <a:ext cx="420786" cy="42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34"/>
          <p:cNvCxnSpPr/>
          <p:nvPr/>
        </p:nvCxnSpPr>
        <p:spPr>
          <a:xfrm>
            <a:off x="1143640" y="6035451"/>
            <a:ext cx="13125" cy="57712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5" name="Google Shape;405;p3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407" name="Google Shape;407;p3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Imagem + Texto">
  <p:cSld name="2_1 Imagem + Texto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3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420" name="Google Shape;420;p3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ítulo + Subtítulo + Texto">
  <p:cSld name="3_Título + Subtítulo + Texto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32" name="Google Shape;432;p3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2">
  <p:cSld name="4_Texto 2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43" name="Google Shape;443;p3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">
  <p:cSld name="3_Texto + imagem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3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3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3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55" name="Google Shape;455;p3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 Grande">
  <p:cSld name="3_Texto + Imagem Grande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/>
          <p:nvPr/>
        </p:nvSpPr>
        <p:spPr>
          <a:xfrm rot="5400000">
            <a:off x="5637897" y="310846"/>
            <a:ext cx="914400" cy="12193806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3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3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466" name="Google Shape;466;p3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0" name="Google Shape;47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2 imagens">
  <p:cSld name="3_Texto + 2 imagens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4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475" name="Google Shape;47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4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79" name="Google Shape;479;p4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Textos + 2 imagens (separadas)">
  <p:cSld name="3_2 Textos + 2 imagens (separadas)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6" name="Google Shape;486;p4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7" name="Google Shape;487;p4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4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4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4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92" name="Google Shape;492;p4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>
  <p:cSld name="Título + Subtítulo + Tex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7" name="Google Shape;57;p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m total">
  <p:cSld name="4_Imagem total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4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4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02" name="Google Shape;502;p4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Texto + 1 Imagem Retangular">
  <p:cSld name="3_1 Texto + 1 Imagem Retangular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4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14" name="Google Shape;514;p4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1">
  <p:cSld name="4_Texto 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/>
          <p:nvPr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3" name="Google Shape;523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27" name="Google Shape;527;p4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Imagem + Texto">
  <p:cSld name="3_1 Imagem + Texto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4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4" name="Google Shape;53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80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/>
          <p:nvPr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40" name="Google Shape;540;p4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a">
  <p:cSld name="1_Cap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 t="14091" r="29784" b="14253"/>
          <a:stretch/>
        </p:blipFill>
        <p:spPr>
          <a:xfrm>
            <a:off x="40855" y="0"/>
            <a:ext cx="12151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>
            <a:off x="-4862" y="6445"/>
            <a:ext cx="12196862" cy="6851555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7" name="Google Shape;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69" name="Google Shape;69;p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2">
  <p:cSld name="1_Texto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80" name="Google Shape;80;p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">
  <p:cSld name="Texto + image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91" name="Google Shape;91;p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 Grande">
  <p:cSld name="Texto + Imagem Gran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 rot="5400000">
            <a:off x="5638800" y="304799"/>
            <a:ext cx="914400" cy="12192002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103" name="Google Shape;103;p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2 imagens">
  <p:cSld name="Texto + 2 image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13" name="Google Shape;113;p1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</a:pPr>
            <a:r>
              <a:rPr lang="pt-BR" dirty="0" smtClean="0"/>
              <a:t>Engenharia de Requisitos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153922" y="328267"/>
            <a:ext cx="10471639" cy="669260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P</a:t>
            </a:r>
            <a:r>
              <a:rPr lang="pt-BR" sz="2800" b="1" dirty="0" smtClean="0">
                <a:solidFill>
                  <a:srgbClr val="7030A0"/>
                </a:solidFill>
              </a:rPr>
              <a:t>rocesso </a:t>
            </a:r>
            <a:r>
              <a:rPr lang="pt-BR" sz="2800" b="1" dirty="0">
                <a:solidFill>
                  <a:srgbClr val="7030A0"/>
                </a:solidFill>
              </a:rPr>
              <a:t>difícil, por várias </a:t>
            </a:r>
            <a:r>
              <a:rPr lang="pt-BR" sz="2800" b="1" dirty="0" smtClean="0">
                <a:solidFill>
                  <a:srgbClr val="7030A0"/>
                </a:solidFill>
              </a:rPr>
              <a:t>razões: </a:t>
            </a:r>
            <a:endParaRPr lang="pt-BR" sz="2800" b="1" dirty="0">
              <a:solidFill>
                <a:srgbClr val="7030A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97" y="1850482"/>
            <a:ext cx="10124764" cy="41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164521" y="279600"/>
            <a:ext cx="10699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7030A0"/>
                </a:solidFill>
                <a:latin typeface="Libre Franklin" panose="020B0604020202020204" charset="0"/>
              </a:rPr>
              <a:t>Modelo de P</a:t>
            </a:r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rocesso </a:t>
            </a:r>
            <a:r>
              <a:rPr lang="pt-BR" sz="2400" b="1" dirty="0">
                <a:solidFill>
                  <a:srgbClr val="7030A0"/>
                </a:solidFill>
                <a:latin typeface="Libre Franklin" panose="020B0604020202020204" charset="0"/>
              </a:rPr>
              <a:t>de L</a:t>
            </a:r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evantamento </a:t>
            </a:r>
            <a:r>
              <a:rPr lang="pt-BR" sz="2400" b="1" dirty="0">
                <a:solidFill>
                  <a:srgbClr val="7030A0"/>
                </a:solidFill>
                <a:latin typeface="Libre Franklin" panose="020B0604020202020204" charset="0"/>
              </a:rPr>
              <a:t>e </a:t>
            </a:r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Análise </a:t>
            </a:r>
            <a:r>
              <a:rPr lang="pt-BR" sz="2400" b="1" dirty="0">
                <a:solidFill>
                  <a:srgbClr val="7030A0"/>
                </a:solidFill>
                <a:latin typeface="Libre Franklin" panose="020B0604020202020204" charset="0"/>
              </a:rPr>
              <a:t>de </a:t>
            </a:r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Requisitos</a:t>
            </a:r>
            <a:endParaRPr lang="pt-BR" sz="24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55" y="1363373"/>
            <a:ext cx="8124092" cy="52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43596" y="395133"/>
            <a:ext cx="110484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Sobre a A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nálise </a:t>
            </a:r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dos R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equisitos:</a:t>
            </a:r>
          </a:p>
          <a:p>
            <a:endParaRPr lang="pt-BR" sz="2800" b="1" dirty="0" smtClean="0">
              <a:solidFill>
                <a:srgbClr val="7030A0"/>
              </a:solidFill>
              <a:latin typeface="Libre Franklin" panose="020B0604020202020204" charset="0"/>
            </a:endParaRPr>
          </a:p>
          <a:p>
            <a:endParaRPr lang="pt-BR" sz="2800" b="1" dirty="0" smtClean="0">
              <a:solidFill>
                <a:srgbClr val="7030A0"/>
              </a:solidFill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Para </a:t>
            </a:r>
            <a:r>
              <a:rPr lang="pt-BR" sz="2000" dirty="0">
                <a:latin typeface="Libre Franklin" panose="020B0604020202020204" charset="0"/>
              </a:rPr>
              <a:t>simplificar a análise dos requisitos, é útil organizar e agrupar as informações dos </a:t>
            </a:r>
            <a:r>
              <a:rPr lang="pt-BR" sz="2000" b="1" i="1" dirty="0">
                <a:solidFill>
                  <a:srgbClr val="8A4194"/>
                </a:solidFill>
                <a:latin typeface="Libre Franklin" panose="020B0604020202020204" charset="0"/>
              </a:rPr>
              <a:t>stakeholders</a:t>
            </a:r>
            <a:r>
              <a:rPr lang="pt-BR" sz="2000" dirty="0">
                <a:latin typeface="Libre Franklin" panose="020B0604020202020204" charset="0"/>
              </a:rPr>
              <a:t>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Considerar </a:t>
            </a:r>
            <a:r>
              <a:rPr lang="pt-BR" sz="2000" b="1" dirty="0">
                <a:solidFill>
                  <a:srgbClr val="8A4194"/>
                </a:solidFill>
                <a:latin typeface="Libre Franklin" panose="020B0604020202020204" charset="0"/>
              </a:rPr>
              <a:t>cada grupo de </a:t>
            </a:r>
            <a:r>
              <a:rPr lang="pt-BR" sz="2000" b="1" i="1" dirty="0">
                <a:solidFill>
                  <a:srgbClr val="8A4194"/>
                </a:solidFill>
                <a:latin typeface="Libre Franklin" panose="020B0604020202020204" charset="0"/>
              </a:rPr>
              <a:t>stakeholders</a:t>
            </a:r>
            <a:r>
              <a:rPr lang="pt-BR" sz="2000" b="1" dirty="0">
                <a:solidFill>
                  <a:srgbClr val="8A4194"/>
                </a:solidFill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como um ponto de </a:t>
            </a:r>
            <a:r>
              <a:rPr lang="pt-BR" sz="2000" dirty="0" smtClean="0">
                <a:latin typeface="Libre Franklin" panose="020B0604020202020204" charset="0"/>
              </a:rPr>
              <a:t>vista: </a:t>
            </a:r>
            <a:r>
              <a:rPr lang="pt-BR" sz="2000" dirty="0">
                <a:latin typeface="Libre Franklin" panose="020B0604020202020204" charset="0"/>
              </a:rPr>
              <a:t>coletar todos os requisitos desse grupo a partir de um determinado ponto de vista.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Incluir </a:t>
            </a:r>
            <a:r>
              <a:rPr lang="pt-BR" sz="2000" b="1" dirty="0">
                <a:solidFill>
                  <a:srgbClr val="8A4194"/>
                </a:solidFill>
                <a:latin typeface="Libre Franklin" panose="020B0604020202020204" charset="0"/>
              </a:rPr>
              <a:t>pontos de vista para representar requisitos de dom</a:t>
            </a:r>
            <a:r>
              <a:rPr lang="pt-BR" sz="2000" dirty="0">
                <a:latin typeface="Libre Franklin" panose="020B0604020202020204" charset="0"/>
              </a:rPr>
              <a:t>ínio e </a:t>
            </a:r>
            <a:r>
              <a:rPr lang="pt-BR" sz="2000" b="1" dirty="0">
                <a:solidFill>
                  <a:srgbClr val="8A4194"/>
                </a:solidFill>
                <a:latin typeface="Libre Franklin" panose="020B0604020202020204" charset="0"/>
              </a:rPr>
              <a:t>restrições</a:t>
            </a:r>
            <a:r>
              <a:rPr lang="pt-BR" sz="2000" dirty="0">
                <a:latin typeface="Libre Franklin" panose="020B0604020202020204" charset="0"/>
              </a:rPr>
              <a:t> dos outros sistemas. </a:t>
            </a:r>
            <a:r>
              <a:rPr lang="pt-BR" sz="2000" dirty="0" smtClean="0">
                <a:latin typeface="Libre Franklin" panose="020B0604020202020204" charset="0"/>
              </a:rPr>
              <a:t>É </a:t>
            </a:r>
            <a:r>
              <a:rPr lang="pt-BR" sz="2000" dirty="0">
                <a:latin typeface="Libre Franklin" panose="020B0604020202020204" charset="0"/>
              </a:rPr>
              <a:t>possível usar um </a:t>
            </a:r>
            <a:r>
              <a:rPr lang="pt-BR" sz="2000" b="1" dirty="0">
                <a:solidFill>
                  <a:srgbClr val="8A4194"/>
                </a:solidFill>
                <a:latin typeface="Libre Franklin" panose="020B0604020202020204" charset="0"/>
              </a:rPr>
              <a:t>modelo da arquitetura do sistema</a:t>
            </a:r>
            <a:r>
              <a:rPr lang="pt-BR" sz="2000" dirty="0">
                <a:latin typeface="Libre Franklin" panose="020B0604020202020204" charset="0"/>
              </a:rPr>
              <a:t> para indicar subsistemas e associar requisitos a cada um deles</a:t>
            </a:r>
            <a:r>
              <a:rPr lang="pt-BR" sz="2000" dirty="0" smtClean="0">
                <a:latin typeface="Libre Franklin" panose="020B060402020202020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31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21923" y="182390"/>
            <a:ext cx="10457987" cy="441064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Verificação e Validação dos Requisitos de Software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4323" y="1948072"/>
            <a:ext cx="10840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O desenvolvimento </a:t>
            </a:r>
            <a:r>
              <a:rPr lang="pt-BR" sz="2000" dirty="0">
                <a:latin typeface="Libre Franklin" panose="020B0604020202020204" charset="0"/>
              </a:rPr>
              <a:t>de software é uma atividade com muitos </a:t>
            </a:r>
            <a:r>
              <a:rPr lang="pt-BR" sz="2000" b="1" dirty="0">
                <a:latin typeface="Libre Franklin" panose="020B0604020202020204" charset="0"/>
              </a:rPr>
              <a:t>desafios complexos </a:t>
            </a:r>
            <a:r>
              <a:rPr lang="pt-BR" sz="2000" dirty="0">
                <a:latin typeface="Libre Franklin" panose="020B0604020202020204" charset="0"/>
              </a:rPr>
              <a:t>e que </a:t>
            </a:r>
            <a:r>
              <a:rPr lang="pt-BR" sz="2000" b="1" dirty="0">
                <a:latin typeface="Libre Franklin" panose="020B0604020202020204" charset="0"/>
              </a:rPr>
              <a:t>erros humanos </a:t>
            </a:r>
            <a:r>
              <a:rPr lang="pt-BR" sz="2000" dirty="0">
                <a:latin typeface="Libre Franklin" panose="020B0604020202020204" charset="0"/>
              </a:rPr>
              <a:t>podem ocorrer durante todas as fases desse processo. </a:t>
            </a:r>
          </a:p>
        </p:txBody>
      </p:sp>
      <p:sp>
        <p:nvSpPr>
          <p:cNvPr id="9" name="Retângulo 8"/>
          <p:cNvSpPr/>
          <p:nvPr/>
        </p:nvSpPr>
        <p:spPr>
          <a:xfrm>
            <a:off x="357051" y="3448451"/>
            <a:ext cx="11834949" cy="461665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Libre Franklin" panose="020B0604020202020204" charset="0"/>
              </a:rPr>
              <a:t>Mas como </a:t>
            </a:r>
            <a:r>
              <a:rPr lang="pt-BR" sz="2400" b="1" dirty="0" smtClean="0">
                <a:latin typeface="Libre Franklin" panose="020B0604020202020204" charset="0"/>
              </a:rPr>
              <a:t>REDUZIR ESSES ERROS e </a:t>
            </a:r>
            <a:r>
              <a:rPr lang="pt-BR" sz="2400" b="1" dirty="0">
                <a:latin typeface="Libre Franklin" panose="020B0604020202020204" charset="0"/>
              </a:rPr>
              <a:t>os seus </a:t>
            </a:r>
            <a:r>
              <a:rPr lang="pt-BR" sz="2400" b="1" dirty="0" smtClean="0">
                <a:latin typeface="Libre Franklin" panose="020B0604020202020204" charset="0"/>
              </a:rPr>
              <a:t>EFEITOS? </a:t>
            </a:r>
            <a:endParaRPr lang="pt-BR" sz="2400" b="1" dirty="0">
              <a:latin typeface="Libre Franklin" panose="020B060402020202020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88178" y="4702609"/>
            <a:ext cx="108405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Utilizar </a:t>
            </a:r>
            <a:r>
              <a:rPr lang="pt-BR" sz="2000" dirty="0">
                <a:latin typeface="Libre Franklin" panose="020B0604020202020204" charset="0"/>
              </a:rPr>
              <a:t>técnicas de </a:t>
            </a:r>
            <a:r>
              <a:rPr lang="pt-BR" sz="2000" b="1" dirty="0" smtClean="0">
                <a:solidFill>
                  <a:srgbClr val="FF0000"/>
                </a:solidFill>
                <a:latin typeface="Libre Franklin" panose="020B0604020202020204" charset="0"/>
              </a:rPr>
              <a:t>VERIFICAÇÃO E VALIDAÇÃO </a:t>
            </a:r>
            <a:r>
              <a:rPr lang="pt-BR" sz="2000" dirty="0" smtClean="0">
                <a:latin typeface="Libre Franklin" panose="020B0604020202020204" charset="0"/>
              </a:rPr>
              <a:t>ao </a:t>
            </a:r>
            <a:r>
              <a:rPr lang="pt-BR" sz="2000" dirty="0">
                <a:latin typeface="Libre Franklin" panose="020B0604020202020204" charset="0"/>
              </a:rPr>
              <a:t>longo das atividades do processo de desenvolvimento de software, 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principalmente </a:t>
            </a:r>
            <a:r>
              <a:rPr lang="pt-BR" sz="2000" dirty="0">
                <a:latin typeface="Libre Franklin" panose="020B0604020202020204" charset="0"/>
              </a:rPr>
              <a:t>na fase de levantamento de requisitos, 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para </a:t>
            </a:r>
            <a:r>
              <a:rPr lang="pt-BR" sz="2000" dirty="0">
                <a:latin typeface="Libre Franklin" panose="020B0604020202020204" charset="0"/>
              </a:rPr>
              <a:t>diminuirmos os erros e efeitos. </a:t>
            </a:r>
          </a:p>
        </p:txBody>
      </p:sp>
    </p:spTree>
    <p:extLst>
      <p:ext uri="{BB962C8B-B14F-4D97-AF65-F5344CB8AC3E}">
        <p14:creationId xmlns:p14="http://schemas.microsoft.com/office/powerpoint/2010/main" val="16838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7"/>
          <p:cNvSpPr>
            <a:spLocks noGrp="1"/>
          </p:cNvSpPr>
          <p:nvPr>
            <p:ph type="body" idx="1"/>
          </p:nvPr>
        </p:nvSpPr>
        <p:spPr>
          <a:xfrm>
            <a:off x="1024596" y="1534098"/>
            <a:ext cx="11167404" cy="450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Garantem </a:t>
            </a:r>
            <a:r>
              <a:rPr lang="pt-BR" sz="2000" dirty="0">
                <a:latin typeface="Libre Franklin" panose="020B0604020202020204" charset="0"/>
              </a:rPr>
              <a:t>que a </a:t>
            </a:r>
            <a:r>
              <a:rPr lang="pt-BR" sz="2000" b="1" dirty="0">
                <a:latin typeface="Libre Franklin" panose="020B0604020202020204" charset="0"/>
              </a:rPr>
              <a:t>necessidade real do </a:t>
            </a:r>
            <a:r>
              <a:rPr lang="pt-BR" sz="2000" b="1" dirty="0" smtClean="0">
                <a:latin typeface="Libre Franklin" panose="020B0604020202020204" charset="0"/>
              </a:rPr>
              <a:t>usuário </a:t>
            </a:r>
            <a:r>
              <a:rPr lang="pt-BR" sz="2000" dirty="0" smtClean="0">
                <a:latin typeface="Libre Franklin" panose="020B0604020202020204" charset="0"/>
              </a:rPr>
              <a:t>esteja </a:t>
            </a:r>
            <a:r>
              <a:rPr lang="pt-BR" sz="2000" dirty="0">
                <a:latin typeface="Libre Franklin" panose="020B0604020202020204" charset="0"/>
              </a:rPr>
              <a:t>descrita corretamente no Documento de Requisitos</a:t>
            </a:r>
            <a:r>
              <a:rPr lang="pt-BR" sz="2000" dirty="0" smtClean="0">
                <a:latin typeface="Libre Franklin" panose="020B0604020202020204" charset="0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E82E8A"/>
                </a:solidFill>
                <a:latin typeface="Libre Franklin" panose="020B0604020202020204" charset="0"/>
              </a:rPr>
              <a:t>OBJETIVO</a:t>
            </a:r>
            <a:r>
              <a:rPr lang="pt-BR" sz="2000" dirty="0" smtClean="0">
                <a:latin typeface="Libre Franklin" panose="020B0604020202020204" charset="0"/>
              </a:rPr>
              <a:t>:  é </a:t>
            </a:r>
            <a:r>
              <a:rPr lang="pt-BR" sz="2000" dirty="0">
                <a:latin typeface="Libre Franklin" panose="020B0604020202020204" charset="0"/>
              </a:rPr>
              <a:t>descobrir erros nos requisitos documentados</a:t>
            </a:r>
            <a:r>
              <a:rPr lang="pt-BR" sz="2000" dirty="0" smtClean="0">
                <a:latin typeface="Libre Franklin" panose="020B0604020202020204" charset="0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VALIDAÇÃO E VERIFICAÇÃO</a:t>
            </a:r>
            <a:r>
              <a:rPr lang="pt-BR" sz="2000" dirty="0" smtClean="0">
                <a:latin typeface="Libre Franklin" panose="020B0604020202020204" charset="0"/>
              </a:rPr>
              <a:t>: extremamente </a:t>
            </a:r>
            <a:r>
              <a:rPr lang="pt-BR" sz="2000" dirty="0">
                <a:latin typeface="Libre Franklin" panose="020B0604020202020204" charset="0"/>
              </a:rPr>
              <a:t>importante, pois o custo para correção de um requisito </a:t>
            </a:r>
            <a:r>
              <a:rPr lang="pt-BR" sz="2000" dirty="0" smtClean="0">
                <a:latin typeface="Libre Franklin" panose="020B0604020202020204" charset="0"/>
              </a:rPr>
              <a:t>nessa fase </a:t>
            </a:r>
            <a:r>
              <a:rPr lang="pt-BR" sz="2000" dirty="0">
                <a:latin typeface="Libre Franklin" panose="020B0604020202020204" charset="0"/>
              </a:rPr>
              <a:t>é bem inferior ao custo nas fases </a:t>
            </a:r>
            <a:r>
              <a:rPr lang="pt-BR" sz="2000" dirty="0" smtClean="0">
                <a:latin typeface="Libre Franklin" panose="020B0604020202020204" charset="0"/>
              </a:rPr>
              <a:t>posteriores (implementação </a:t>
            </a:r>
            <a:r>
              <a:rPr lang="pt-BR" sz="2000" dirty="0">
                <a:latin typeface="Libre Franklin" panose="020B0604020202020204" charset="0"/>
              </a:rPr>
              <a:t>ou </a:t>
            </a:r>
            <a:r>
              <a:rPr lang="pt-BR" sz="2000" dirty="0" smtClean="0">
                <a:latin typeface="Libre Franklin" panose="020B0604020202020204" charset="0"/>
              </a:rPr>
              <a:t>testes).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7" name="Espaço Reservado para Texto 1"/>
          <p:cNvSpPr txBox="1">
            <a:spLocks/>
          </p:cNvSpPr>
          <p:nvPr/>
        </p:nvSpPr>
        <p:spPr>
          <a:xfrm>
            <a:off x="1168471" y="182389"/>
            <a:ext cx="11167404" cy="44106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Verificação e Validação dos Requisitos de Software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8" name="Seta para Baixo 7"/>
          <p:cNvSpPr/>
          <p:nvPr/>
        </p:nvSpPr>
        <p:spPr>
          <a:xfrm>
            <a:off x="1620983" y="3352799"/>
            <a:ext cx="1066800" cy="1260764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0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77342" y="182390"/>
            <a:ext cx="10457987" cy="441064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Verificação e Validação dos Requisitos de Software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70709" y="3531831"/>
            <a:ext cx="107234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latin typeface="Libre Franklin" panose="020B0604020202020204" charset="0"/>
              </a:rPr>
              <a:t>Exigiria que fosse feita: </a:t>
            </a:r>
          </a:p>
          <a:p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Revisão </a:t>
            </a:r>
            <a:r>
              <a:rPr lang="pt-BR" sz="2000" b="1" dirty="0">
                <a:solidFill>
                  <a:srgbClr val="C00000"/>
                </a:solidFill>
                <a:latin typeface="Libre Franklin" panose="020B0604020202020204" charset="0"/>
              </a:rPr>
              <a:t>de todos os artefatos</a:t>
            </a:r>
            <a:r>
              <a:rPr lang="pt-BR" sz="2000" dirty="0">
                <a:latin typeface="Libre Franklin" panose="020B0604020202020204" charset="0"/>
              </a:rPr>
              <a:t>: código fonte, artefatos de testes </a:t>
            </a:r>
            <a:r>
              <a:rPr lang="pt-BR" sz="2000" dirty="0" smtClean="0">
                <a:latin typeface="Libre Franklin" panose="020B0604020202020204" charset="0"/>
              </a:rPr>
              <a:t>e descrições </a:t>
            </a:r>
            <a:r>
              <a:rPr lang="pt-BR" sz="2000" dirty="0">
                <a:latin typeface="Libre Franklin" panose="020B0604020202020204" charset="0"/>
              </a:rPr>
              <a:t>de </a:t>
            </a:r>
            <a:r>
              <a:rPr lang="pt-BR" sz="2000" dirty="0" smtClean="0">
                <a:latin typeface="Libre Franklin" panose="020B0604020202020204" charset="0"/>
              </a:rPr>
              <a:t>arquitetura.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Isso implica em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custos significativos </a:t>
            </a:r>
            <a:r>
              <a:rPr lang="pt-BR" sz="2000" dirty="0" smtClean="0">
                <a:latin typeface="Libre Franklin" panose="020B0604020202020204" charset="0"/>
              </a:rPr>
              <a:t>no orçamento e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atrasos</a:t>
            </a:r>
            <a:r>
              <a:rPr lang="pt-BR" sz="2000" dirty="0" smtClean="0">
                <a:latin typeface="Libre Franklin" panose="020B0604020202020204" charset="0"/>
              </a:rPr>
              <a:t> no cronograma. 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872836" y="2078571"/>
            <a:ext cx="11319164" cy="8309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Libre Franklin" panose="020B0604020202020204" charset="0"/>
              </a:rPr>
              <a:t>Imagine o que aconteceria se um erro de requisito fosse descoberto quando o sistema já está em produção ou em operação? </a:t>
            </a:r>
            <a:endParaRPr lang="pt-BR" sz="2400" b="1" dirty="0">
              <a:solidFill>
                <a:schemeClr val="tx1"/>
              </a:solidFill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185158" y="1866403"/>
            <a:ext cx="10729751" cy="34778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VALIDAÇÃO </a:t>
            </a: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  <a:sym typeface="Wingdings" panose="05000000000000000000" pitchFamily="2" charset="2"/>
              </a:rPr>
              <a:t>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refere-se a um conjunto de tarefas que asseguram que o software foi criado e pode ser rastreado segundo os requisitos do cliente.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b="1" dirty="0" smtClean="0">
                <a:latin typeface="Libre Franklin" panose="020B0604020202020204" charset="0"/>
              </a:rPr>
              <a:t>Objetivo: </a:t>
            </a:r>
            <a:r>
              <a:rPr lang="pt-BR" sz="2000" dirty="0">
                <a:latin typeface="Libre Franklin" panose="020B0604020202020204" charset="0"/>
              </a:rPr>
              <a:t>avaliar se o que foi entregue atende às expectativas.</a:t>
            </a:r>
          </a:p>
          <a:p>
            <a:r>
              <a:rPr lang="pt-BR" sz="2000" dirty="0">
                <a:latin typeface="Libre Franklin" panose="020B0604020202020204" charset="0"/>
              </a:rPr>
              <a:t>Ou seja, se os requisitos, independente do que foi planejado, estão implementados para atender ao negócio (cliente</a:t>
            </a:r>
            <a:r>
              <a:rPr lang="pt-BR" sz="2000" dirty="0" smtClean="0">
                <a:latin typeface="Libre Franklin" panose="020B0604020202020204" charset="0"/>
              </a:rPr>
              <a:t>).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10" name="Espaço Reservado para Texto 1"/>
          <p:cNvSpPr txBox="1">
            <a:spLocks/>
          </p:cNvSpPr>
          <p:nvPr/>
        </p:nvSpPr>
        <p:spPr>
          <a:xfrm>
            <a:off x="1185158" y="126971"/>
            <a:ext cx="10457987" cy="44106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Verificação e Validação dos Requisitos de Software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11" name="Seta para Baixo 10"/>
          <p:cNvSpPr/>
          <p:nvPr/>
        </p:nvSpPr>
        <p:spPr>
          <a:xfrm>
            <a:off x="1440873" y="2867890"/>
            <a:ext cx="945869" cy="112222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2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1"/>
          <p:cNvSpPr txBox="1">
            <a:spLocks/>
          </p:cNvSpPr>
          <p:nvPr/>
        </p:nvSpPr>
        <p:spPr>
          <a:xfrm>
            <a:off x="1060468" y="251662"/>
            <a:ext cx="10457987" cy="44106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Verificação e Validação dos Requisitos de Software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67782" y="1942117"/>
            <a:ext cx="10655831" cy="317009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VERIFICAÇÃO </a:t>
            </a: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  <a:sym typeface="Wingdings" panose="05000000000000000000" pitchFamily="2" charset="2"/>
              </a:rPr>
              <a:t></a:t>
            </a:r>
            <a:r>
              <a:rPr lang="pt-BR" sz="2000" dirty="0" smtClean="0">
                <a:latin typeface="Libre Franklin" panose="020B0604020202020204" charset="0"/>
              </a:rPr>
              <a:t>  </a:t>
            </a:r>
            <a:r>
              <a:rPr lang="pt-BR" sz="2000" dirty="0">
                <a:latin typeface="Libre Franklin" panose="020B0604020202020204" charset="0"/>
              </a:rPr>
              <a:t>refere-se ao conjunto de tarefas que garantem que o software implementa corretamente uma função específica.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b="1" dirty="0">
                <a:latin typeface="Libre Franklin" panose="020B0604020202020204" charset="0"/>
              </a:rPr>
              <a:t>Objetivo</a:t>
            </a:r>
            <a:r>
              <a:rPr lang="pt-BR" sz="2000" dirty="0">
                <a:latin typeface="Libre Franklin" panose="020B0604020202020204" charset="0"/>
              </a:rPr>
              <a:t>: avaliar se o que foi planejado realmente foi realizado, se os requisitos, funcionalidades documentados foram implementados.</a:t>
            </a:r>
          </a:p>
        </p:txBody>
      </p:sp>
      <p:sp>
        <p:nvSpPr>
          <p:cNvPr id="7" name="Seta para Baixo 6"/>
          <p:cNvSpPr/>
          <p:nvPr/>
        </p:nvSpPr>
        <p:spPr>
          <a:xfrm>
            <a:off x="1399310" y="2819004"/>
            <a:ext cx="990096" cy="1171105"/>
          </a:xfrm>
          <a:prstGeom prst="downArrow">
            <a:avLst/>
          </a:prstGeom>
          <a:solidFill>
            <a:srgbClr val="E8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3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191490" y="542837"/>
            <a:ext cx="1086196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Libre Franklin" panose="020B0604020202020204" charset="0"/>
              </a:rPr>
              <a:t>Entendeu a diferença entre </a:t>
            </a: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</a:rPr>
              <a:t>VERIFICAÇÃO E VALIDAÇÃO?</a:t>
            </a:r>
          </a:p>
          <a:p>
            <a:endParaRPr lang="pt-BR" sz="2000" b="1" dirty="0" smtClean="0">
              <a:latin typeface="Libre Franklin" panose="020B0604020202020204" charset="0"/>
            </a:endParaRPr>
          </a:p>
          <a:p>
            <a:endParaRPr lang="pt-BR" sz="2000" b="1" dirty="0">
              <a:latin typeface="Libre Franklin" panose="020B0604020202020204" charset="0"/>
            </a:endParaRPr>
          </a:p>
          <a:p>
            <a:pPr algn="ctr"/>
            <a:r>
              <a:rPr lang="pt-BR" sz="2000" dirty="0">
                <a:latin typeface="Libre Franklin" panose="020B0604020202020204" charset="0"/>
              </a:rPr>
              <a:t>Para facilitar e entender bem a diferença entre verificação e validação, vamos responder às perguntas: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22215" y="4580785"/>
            <a:ext cx="110005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A primeira pergunta diz respeito ao que foi construído.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A segunda pergunta diz respeito ao entendimento do que era para ser construído.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93273" y="3209024"/>
            <a:ext cx="9656618" cy="83099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VERIFICAÇÃO</a:t>
            </a:r>
            <a:r>
              <a:rPr lang="pt-BR" sz="2400" dirty="0" smtClean="0">
                <a:latin typeface="Libre Franklin" panose="020B0604020202020204" charset="0"/>
              </a:rPr>
              <a:t>: </a:t>
            </a:r>
            <a:r>
              <a:rPr lang="pt-BR" sz="2400" dirty="0">
                <a:latin typeface="Libre Franklin" panose="020B0604020202020204" charset="0"/>
              </a:rPr>
              <a:t>“Estamos construindo corretamente o sistema?”</a:t>
            </a:r>
          </a:p>
          <a:p>
            <a:pPr algn="ctr"/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VALIDAÇÃO</a:t>
            </a:r>
            <a:r>
              <a:rPr lang="pt-BR" sz="2400" dirty="0" smtClean="0">
                <a:latin typeface="Libre Franklin" panose="020B0604020202020204" charset="0"/>
              </a:rPr>
              <a:t>: </a:t>
            </a:r>
            <a:r>
              <a:rPr lang="pt-BR" sz="2400" dirty="0">
                <a:latin typeface="Libre Franklin" panose="020B0604020202020204" charset="0"/>
              </a:rPr>
              <a:t>“Estamos construindo o sistema correto</a:t>
            </a:r>
            <a:r>
              <a:rPr lang="pt-BR" sz="2400" dirty="0" smtClean="0">
                <a:latin typeface="Libre Franklin" panose="020B0604020202020204" charset="0"/>
              </a:rPr>
              <a:t>?”</a:t>
            </a:r>
            <a:endParaRPr lang="pt-BR" sz="24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63" y="1260764"/>
            <a:ext cx="10249098" cy="51959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39090" y="307217"/>
            <a:ext cx="10695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Diferentes tipos de verificação do processo de validação de requisitos </a:t>
            </a:r>
            <a:endParaRPr lang="pt-BR" sz="24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3801427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pt-BR" dirty="0"/>
              <a:t>Processos da Engenharia de Requisitos</a:t>
            </a:r>
            <a:endParaRPr dirty="0"/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t-BR" dirty="0" smtClean="0"/>
              <a:t>Esp. Janaina Freitas</a:t>
            </a:r>
            <a:endParaRPr dirty="0"/>
          </a:p>
        </p:txBody>
      </p:sp>
      <p:sp>
        <p:nvSpPr>
          <p:cNvPr id="557" name="Google Shape;557;p48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64" y="-1"/>
            <a:ext cx="7482486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31" y="124691"/>
            <a:ext cx="7044604" cy="66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185159" y="334789"/>
            <a:ext cx="10457987" cy="690447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Técnica </a:t>
            </a:r>
            <a:r>
              <a:rPr lang="pt-BR" sz="2800" b="1" i="1" dirty="0" err="1">
                <a:solidFill>
                  <a:srgbClr val="8A4194"/>
                </a:solidFill>
                <a:latin typeface="Libre Franklin" panose="020B0604020202020204" charset="0"/>
              </a:rPr>
              <a:t>checklist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185159" y="2084788"/>
            <a:ext cx="107158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Deve </a:t>
            </a:r>
            <a:r>
              <a:rPr lang="pt-BR" sz="2000" dirty="0">
                <a:latin typeface="Libre Franklin" panose="020B0604020202020204" charset="0"/>
              </a:rPr>
              <a:t>ser usada durante a </a:t>
            </a:r>
            <a:r>
              <a:rPr lang="pt-BR" sz="2000" b="1" dirty="0">
                <a:latin typeface="Libre Franklin" panose="020B0604020202020204" charset="0"/>
              </a:rPr>
              <a:t>revisão técnica formal de </a:t>
            </a:r>
            <a:r>
              <a:rPr lang="pt-BR" sz="2000" b="1" dirty="0" smtClean="0">
                <a:latin typeface="Libre Franklin" panose="020B0604020202020204" charset="0"/>
              </a:rPr>
              <a:t>requisitos</a:t>
            </a:r>
            <a:r>
              <a:rPr lang="pt-BR" sz="2000" dirty="0" smtClean="0">
                <a:latin typeface="Libre Franklin" panose="020B0604020202020204" charset="0"/>
              </a:rPr>
              <a:t>.</a:t>
            </a: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</a:t>
            </a:r>
            <a:r>
              <a:rPr lang="pt-BR" sz="2000" i="1" dirty="0" smtClean="0">
                <a:latin typeface="Libre Franklin" panose="020B0604020202020204" charset="0"/>
              </a:rPr>
              <a:t> </a:t>
            </a:r>
            <a:r>
              <a:rPr lang="pt-BR" sz="2000" b="1" dirty="0">
                <a:latin typeface="Libre Franklin" panose="020B0604020202020204" charset="0"/>
              </a:rPr>
              <a:t>auxilia</a:t>
            </a:r>
            <a:r>
              <a:rPr lang="pt-BR" sz="2000" dirty="0">
                <a:latin typeface="Libre Franklin" panose="020B0604020202020204" charset="0"/>
              </a:rPr>
              <a:t> o analista de requisitos </a:t>
            </a:r>
            <a:r>
              <a:rPr lang="pt-BR" sz="2000" dirty="0" smtClean="0">
                <a:latin typeface="Libre Franklin" panose="020B0604020202020204" charset="0"/>
              </a:rPr>
              <a:t>a </a:t>
            </a:r>
            <a:r>
              <a:rPr lang="pt-BR" sz="2000" b="1" dirty="0">
                <a:latin typeface="Libre Franklin" panose="020B0604020202020204" charset="0"/>
              </a:rPr>
              <a:t>coordenar a reunião de revisão formal </a:t>
            </a:r>
            <a:r>
              <a:rPr lang="pt-BR" sz="2000" b="1" dirty="0" smtClean="0">
                <a:latin typeface="Libre Franklin" panose="020B0604020202020204" charset="0"/>
              </a:rPr>
              <a:t>de requisitos</a:t>
            </a:r>
            <a:r>
              <a:rPr lang="pt-BR" sz="2000" dirty="0">
                <a:latin typeface="Libre Franklin" panose="020B0604020202020204" charset="0"/>
              </a:rPr>
              <a:t>, colaborando para o foco dos revisores nas características importantes.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b="1" i="1" dirty="0" err="1">
                <a:latin typeface="Libre Franklin" panose="020B0604020202020204" charset="0"/>
              </a:rPr>
              <a:t>checklists</a:t>
            </a:r>
            <a:r>
              <a:rPr lang="pt-BR" sz="2000" i="1" dirty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</a:rPr>
              <a:t>podem</a:t>
            </a:r>
            <a:r>
              <a:rPr lang="pt-BR" sz="2000" i="1" dirty="0" smtClean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</a:rPr>
              <a:t>ser </a:t>
            </a:r>
            <a:r>
              <a:rPr lang="pt-BR" sz="2000" dirty="0">
                <a:latin typeface="Libre Franklin" panose="020B0604020202020204" charset="0"/>
              </a:rPr>
              <a:t>aplicados a documentos de análise, projeto, </a:t>
            </a:r>
            <a:r>
              <a:rPr lang="pt-BR" sz="2000" dirty="0" smtClean="0">
                <a:latin typeface="Libre Franklin" panose="020B0604020202020204" charset="0"/>
              </a:rPr>
              <a:t>codificação e </a:t>
            </a:r>
            <a:r>
              <a:rPr lang="pt-BR" sz="2000" dirty="0">
                <a:latin typeface="Libre Franklin" panose="020B0604020202020204" charset="0"/>
              </a:rPr>
              <a:t>testes.</a:t>
            </a:r>
          </a:p>
        </p:txBody>
      </p:sp>
    </p:spTree>
    <p:extLst>
      <p:ext uri="{BB962C8B-B14F-4D97-AF65-F5344CB8AC3E}">
        <p14:creationId xmlns:p14="http://schemas.microsoft.com/office/powerpoint/2010/main" val="41113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0" y="211015"/>
            <a:ext cx="9047884" cy="64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/>
          <p:cNvSpPr txBox="1">
            <a:spLocks/>
          </p:cNvSpPr>
          <p:nvPr/>
        </p:nvSpPr>
        <p:spPr>
          <a:xfrm>
            <a:off x="1127014" y="411391"/>
            <a:ext cx="10471639" cy="627699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Características voltadas à Validação dos Requisitos</a:t>
            </a:r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27014" y="2444566"/>
            <a:ext cx="106362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NÃO AMBÍGUO</a:t>
            </a:r>
            <a:r>
              <a:rPr lang="pt-BR" sz="2000" dirty="0" smtClean="0">
                <a:latin typeface="Libre Franklin" panose="020B0604020202020204" charset="0"/>
              </a:rPr>
              <a:t>:  </a:t>
            </a:r>
            <a:r>
              <a:rPr lang="pt-BR" sz="2000" dirty="0">
                <a:latin typeface="Libre Franklin" panose="020B0604020202020204" charset="0"/>
              </a:rPr>
              <a:t>atribuída, somente, se cada requisito declarado ser suscetível a uma interpretação, apenas.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CONSISTENTE</a:t>
            </a:r>
            <a:r>
              <a:rPr lang="pt-BR" sz="2000" dirty="0" smtClean="0">
                <a:latin typeface="Libre Franklin" panose="020B0604020202020204" charset="0"/>
              </a:rPr>
              <a:t>: atribuída</a:t>
            </a:r>
            <a:r>
              <a:rPr lang="pt-BR" sz="2000" dirty="0">
                <a:latin typeface="Libre Franklin" panose="020B0604020202020204" charset="0"/>
              </a:rPr>
              <a:t>, somente, se nenhum dos requisitos do documento — tomado individualmente — está em conflito com qualquer outro requisito do mesmo documento.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COMPLETO</a:t>
            </a:r>
            <a:r>
              <a:rPr lang="pt-BR" sz="2000" dirty="0" smtClean="0">
                <a:latin typeface="Libre Franklin" panose="020B0604020202020204" charset="0"/>
              </a:rPr>
              <a:t>: atribuída</a:t>
            </a:r>
            <a:r>
              <a:rPr lang="pt-BR" sz="2000" dirty="0">
                <a:latin typeface="Libre Franklin" panose="020B0604020202020204" charset="0"/>
              </a:rPr>
              <a:t>, somente, se houver toda a informação necessária (e apenas ela) para que o software correspondente seja produzido.</a:t>
            </a:r>
          </a:p>
        </p:txBody>
      </p:sp>
    </p:spTree>
    <p:extLst>
      <p:ext uri="{BB962C8B-B14F-4D97-AF65-F5344CB8AC3E}">
        <p14:creationId xmlns:p14="http://schemas.microsoft.com/office/powerpoint/2010/main" val="6751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59922" y="154682"/>
            <a:ext cx="10457987" cy="925973"/>
          </a:xfrm>
        </p:spPr>
        <p:txBody>
          <a:bodyPr>
            <a:normAutofit fontScale="92500"/>
          </a:bodyPr>
          <a:lstStyle/>
          <a:p>
            <a:r>
              <a:rPr lang="pt-BR" sz="2800" b="1" dirty="0" smtClean="0">
                <a:solidFill>
                  <a:srgbClr val="8A4194"/>
                </a:solidFill>
              </a:rPr>
              <a:t>Entradas </a:t>
            </a:r>
            <a:r>
              <a:rPr lang="pt-BR" sz="2800" b="1" dirty="0">
                <a:solidFill>
                  <a:srgbClr val="8A4194"/>
                </a:solidFill>
              </a:rPr>
              <a:t>e saídas para o </a:t>
            </a:r>
            <a:r>
              <a:rPr lang="pt-BR" sz="2800" b="1" dirty="0" smtClean="0">
                <a:solidFill>
                  <a:srgbClr val="8A4194"/>
                </a:solidFill>
              </a:rPr>
              <a:t>Processo </a:t>
            </a:r>
            <a:r>
              <a:rPr lang="pt-BR" sz="2800" b="1" dirty="0">
                <a:solidFill>
                  <a:srgbClr val="8A4194"/>
                </a:solidFill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</a:rPr>
              <a:t>Validação </a:t>
            </a:r>
            <a:r>
              <a:rPr lang="pt-BR" sz="2800" b="1" dirty="0">
                <a:solidFill>
                  <a:srgbClr val="8A4194"/>
                </a:solidFill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</a:rPr>
              <a:t>Requisitos</a:t>
            </a:r>
            <a:endParaRPr lang="pt-BR" sz="2800" b="1" dirty="0">
              <a:solidFill>
                <a:srgbClr val="8A4194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" y="2244010"/>
            <a:ext cx="9796111" cy="318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8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32758" y="95059"/>
            <a:ext cx="10457987" cy="925973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Especificação de Requisitos de Software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99013" y="1807220"/>
            <a:ext cx="108851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latin typeface="Libre Franklin" panose="020B0604020202020204" charset="0"/>
              </a:rPr>
              <a:t>Processo </a:t>
            </a:r>
            <a:r>
              <a:rPr lang="pt-BR" sz="2000" b="1" dirty="0">
                <a:latin typeface="Libre Franklin" panose="020B0604020202020204" charset="0"/>
              </a:rPr>
              <a:t>de escrever os requisitos de usuário e de sistema em um documento de </a:t>
            </a:r>
            <a:r>
              <a:rPr lang="pt-BR" sz="2000" b="1" dirty="0" smtClean="0">
                <a:latin typeface="Libre Franklin" panose="020B0604020202020204" charset="0"/>
              </a:rPr>
              <a:t>requisitos. </a:t>
            </a:r>
            <a:endParaRPr lang="pt-BR" sz="2000" b="1" dirty="0">
              <a:latin typeface="Libre Franklin" panose="020B060402020202020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23062" y="2963234"/>
            <a:ext cx="11437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Os requisitos devem </a:t>
            </a:r>
            <a:r>
              <a:rPr lang="pt-BR" sz="2000" dirty="0">
                <a:latin typeface="Libre Franklin" panose="020B0604020202020204" charset="0"/>
              </a:rPr>
              <a:t>ser claros, inequívocos, de fácil compreensão, completos e consistentes. 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362997" y="4009748"/>
            <a:ext cx="10557163" cy="83099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Libre Franklin" panose="020B0604020202020204" charset="0"/>
              </a:rPr>
              <a:t>Pensando em termos práticos: isso não é uma tarefa fácil. </a:t>
            </a:r>
            <a:endParaRPr lang="pt-BR" sz="2400" b="1" dirty="0" smtClean="0">
              <a:solidFill>
                <a:srgbClr val="FF0000"/>
              </a:solidFill>
              <a:latin typeface="Libre Franklin" panose="020B0604020202020204" charset="0"/>
            </a:endParaRPr>
          </a:p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Libre Franklin" panose="020B0604020202020204" charset="0"/>
              </a:rPr>
              <a:t>POR QUÊ? </a:t>
            </a:r>
            <a:endParaRPr lang="pt-BR" sz="2400" b="1" dirty="0">
              <a:solidFill>
                <a:srgbClr val="FF0000"/>
              </a:solidFill>
              <a:latin typeface="Libre Franklin" panose="020B060402020202020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669366" y="5287020"/>
            <a:ext cx="85156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Devido ao fato de os requisitos terem a possibilidade de ser interpretados de maneira diferente pelos </a:t>
            </a:r>
            <a:r>
              <a:rPr lang="pt-BR" sz="2000" i="1" dirty="0">
                <a:latin typeface="Libre Franklin" panose="020B0604020202020204" charset="0"/>
              </a:rPr>
              <a:t>stakeholders</a:t>
            </a:r>
            <a:r>
              <a:rPr lang="pt-BR" sz="2000" dirty="0">
                <a:latin typeface="Libre Franklin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47" y="1738498"/>
            <a:ext cx="9136071" cy="44945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tângulo 5"/>
          <p:cNvSpPr/>
          <p:nvPr/>
        </p:nvSpPr>
        <p:spPr>
          <a:xfrm>
            <a:off x="1131073" y="291824"/>
            <a:ext cx="7346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Públicos-alvo </a:t>
            </a:r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do 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Documento </a:t>
            </a:r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de 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Requisito</a:t>
            </a:r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0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1148861" y="563794"/>
            <a:ext cx="11043138" cy="1147136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pt-BR" sz="24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Quando for realizar o registro dos requisitos e definições para a validação, é recomendado que considere alguns parâmetros: </a:t>
            </a:r>
            <a:endParaRPr lang="pt-BR" sz="2000" b="1" dirty="0">
              <a:solidFill>
                <a:srgbClr val="8A4194"/>
              </a:solidFill>
              <a:latin typeface="Libre Franklin" panose="020B0604020202020204" charset="0"/>
              <a:ea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564497" y="2413675"/>
            <a:ext cx="11043139" cy="2463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2000" b="1" dirty="0" smtClean="0">
                <a:solidFill>
                  <a:srgbClr val="FF0000"/>
                </a:solidFill>
                <a:latin typeface="Libre Franklin" panose="020B0604020202020204" charset="0"/>
                <a:ea typeface="Arial" panose="020B0604020202020204" pitchFamily="34" charset="0"/>
              </a:rPr>
              <a:t>NECESSIDADE</a:t>
            </a:r>
            <a:r>
              <a:rPr lang="pt-BR" sz="2000" dirty="0" smtClean="0">
                <a:latin typeface="Libre Franklin" panose="020B0604020202020204" charset="0"/>
                <a:ea typeface="Arial" panose="020B0604020202020204" pitchFamily="34" charset="0"/>
              </a:rPr>
              <a:t>: </a:t>
            </a:r>
            <a:r>
              <a:rPr lang="pt-BR" sz="2000" dirty="0">
                <a:latin typeface="Libre Franklin" panose="020B0604020202020204" charset="0"/>
                <a:ea typeface="Arial" panose="020B0604020202020204" pitchFamily="34" charset="0"/>
              </a:rPr>
              <a:t>se pergunte: esta função é necessária?</a:t>
            </a:r>
            <a:endParaRPr lang="pt-BR" sz="2000" dirty="0">
              <a:latin typeface="Libre Franklin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2000" b="1" dirty="0" smtClean="0">
                <a:solidFill>
                  <a:srgbClr val="0070C0"/>
                </a:solidFill>
                <a:latin typeface="Libre Franklin" panose="020B0604020202020204" charset="0"/>
                <a:ea typeface="Arial" panose="020B0604020202020204" pitchFamily="34" charset="0"/>
              </a:rPr>
              <a:t>VERIFICÁVEL</a:t>
            </a:r>
            <a:r>
              <a:rPr lang="pt-BR" sz="2000" dirty="0" smtClean="0">
                <a:latin typeface="Libre Franklin" panose="020B0604020202020204" charset="0"/>
                <a:ea typeface="Arial" panose="020B0604020202020204" pitchFamily="34" charset="0"/>
              </a:rPr>
              <a:t>: como </a:t>
            </a:r>
            <a:r>
              <a:rPr lang="pt-BR" sz="2000" dirty="0">
                <a:latin typeface="Libre Franklin" panose="020B0604020202020204" charset="0"/>
                <a:ea typeface="Arial" panose="020B0604020202020204" pitchFamily="34" charset="0"/>
              </a:rPr>
              <a:t>posso testar essa função?</a:t>
            </a:r>
            <a:endParaRPr lang="pt-BR" sz="2000" dirty="0">
              <a:latin typeface="Libre Franklin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2000" b="1" dirty="0" smtClean="0">
                <a:solidFill>
                  <a:srgbClr val="EE7325"/>
                </a:solidFill>
                <a:latin typeface="Libre Franklin" panose="020B0604020202020204" charset="0"/>
                <a:ea typeface="Arial" panose="020B0604020202020204" pitchFamily="34" charset="0"/>
              </a:rPr>
              <a:t>REALIZÁVEL </a:t>
            </a:r>
            <a:r>
              <a:rPr lang="pt-BR" sz="2000" b="1" dirty="0">
                <a:solidFill>
                  <a:srgbClr val="EE7325"/>
                </a:solidFill>
                <a:latin typeface="Libre Franklin" panose="020B0604020202020204" charset="0"/>
                <a:ea typeface="Arial" panose="020B0604020202020204" pitchFamily="34" charset="0"/>
              </a:rPr>
              <a:t>(atingível):</a:t>
            </a:r>
            <a:r>
              <a:rPr lang="pt-BR" sz="2000" dirty="0">
                <a:solidFill>
                  <a:srgbClr val="EE7325"/>
                </a:solidFill>
                <a:latin typeface="Libre Franklin" panose="020B0604020202020204" charset="0"/>
                <a:ea typeface="Arial" panose="020B0604020202020204" pitchFamily="34" charset="0"/>
              </a:rPr>
              <a:t>  </a:t>
            </a:r>
            <a:r>
              <a:rPr lang="pt-BR" sz="2000" dirty="0" smtClean="0">
                <a:latin typeface="Libre Franklin" panose="020B0604020202020204" charset="0"/>
                <a:ea typeface="Arial" panose="020B0604020202020204" pitchFamily="34" charset="0"/>
              </a:rPr>
              <a:t>se </a:t>
            </a:r>
            <a:r>
              <a:rPr lang="pt-BR" sz="2000" dirty="0">
                <a:latin typeface="Libre Franklin" panose="020B0604020202020204" charset="0"/>
                <a:ea typeface="Arial" panose="020B0604020202020204" pitchFamily="34" charset="0"/>
              </a:rPr>
              <a:t>pergunte: o requisito é atingível?   </a:t>
            </a:r>
            <a:endParaRPr lang="pt-BR" sz="2000" dirty="0">
              <a:latin typeface="Libre Franklin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CLARO</a:t>
            </a:r>
            <a:r>
              <a:rPr lang="pt-BR" sz="2000" dirty="0" smtClean="0">
                <a:latin typeface="Libre Franklin" panose="020B0604020202020204" charset="0"/>
                <a:ea typeface="Arial" panose="020B0604020202020204" pitchFamily="34" charset="0"/>
              </a:rPr>
              <a:t>: se pergunte; está </a:t>
            </a:r>
            <a:r>
              <a:rPr lang="pt-BR" sz="2000" dirty="0">
                <a:latin typeface="Libre Franklin" panose="020B0604020202020204" charset="0"/>
                <a:ea typeface="Arial" panose="020B0604020202020204" pitchFamily="34" charset="0"/>
              </a:rPr>
              <a:t>claro o que precisa ser feito?). </a:t>
            </a:r>
            <a:endParaRPr lang="pt-BR" sz="2000" u="none" strike="noStrike" dirty="0">
              <a:effectLst/>
              <a:latin typeface="Libre Franklin" panose="020B060402020202020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8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77341" y="113117"/>
            <a:ext cx="10457987" cy="621173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Regras básicas na descrição dos requisitos:</a:t>
            </a:r>
          </a:p>
          <a:p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260764" y="1979082"/>
            <a:ext cx="1061258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Use um formato padrão na escrita e garanta que todos os requisitos sigam esse padrão. 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Use </a:t>
            </a:r>
            <a:r>
              <a:rPr lang="pt-BR" sz="2000" dirty="0">
                <a:latin typeface="Libre Franklin" panose="020B0604020202020204" charset="0"/>
              </a:rPr>
              <a:t>uma linguagem coerente, variações de verbos para indicar os requisitos obrigatórios e desejáveis.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Procure </a:t>
            </a:r>
            <a:r>
              <a:rPr lang="pt-BR" sz="2000" dirty="0">
                <a:latin typeface="Libre Franklin" panose="020B0604020202020204" charset="0"/>
              </a:rPr>
              <a:t>destacar as partes mais importantes na descrição do requisito.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Não </a:t>
            </a:r>
            <a:r>
              <a:rPr lang="pt-BR" sz="2000" dirty="0">
                <a:latin typeface="Libre Franklin" panose="020B0604020202020204" charset="0"/>
              </a:rPr>
              <a:t>use jargões técnicos na escrita do requisito a ser desenvolvido. Caso sejam termos de negócio, importantes ao domínio da aplicação, procure detalhar da forma mais completa</a:t>
            </a:r>
          </a:p>
        </p:txBody>
      </p:sp>
    </p:spTree>
    <p:extLst>
      <p:ext uri="{BB962C8B-B14F-4D97-AF65-F5344CB8AC3E}">
        <p14:creationId xmlns:p14="http://schemas.microsoft.com/office/powerpoint/2010/main" val="19020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59960" y="0"/>
            <a:ext cx="10471639" cy="793952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rgbClr val="8A4194"/>
                </a:solidFill>
              </a:rPr>
              <a:t>Linguagens </a:t>
            </a:r>
            <a:r>
              <a:rPr lang="pt-BR" sz="2400" b="1" dirty="0">
                <a:solidFill>
                  <a:srgbClr val="8A4194"/>
                </a:solidFill>
              </a:rPr>
              <a:t>padronizadas </a:t>
            </a:r>
            <a:r>
              <a:rPr lang="pt-BR" sz="2400" b="1" dirty="0" smtClean="0">
                <a:solidFill>
                  <a:srgbClr val="8A4194"/>
                </a:solidFill>
              </a:rPr>
              <a:t>para </a:t>
            </a:r>
            <a:r>
              <a:rPr lang="pt-BR" sz="2400" b="1" dirty="0">
                <a:solidFill>
                  <a:srgbClr val="8A4194"/>
                </a:solidFill>
              </a:rPr>
              <a:t>a </a:t>
            </a:r>
            <a:r>
              <a:rPr lang="pt-BR" sz="2400" b="1" dirty="0" smtClean="0">
                <a:solidFill>
                  <a:srgbClr val="8A4194"/>
                </a:solidFill>
              </a:rPr>
              <a:t>Especificação </a:t>
            </a:r>
            <a:r>
              <a:rPr lang="pt-BR" sz="2400" b="1" dirty="0">
                <a:solidFill>
                  <a:srgbClr val="8A4194"/>
                </a:solidFill>
              </a:rPr>
              <a:t>de </a:t>
            </a:r>
            <a:r>
              <a:rPr lang="pt-BR" sz="2400" b="1" dirty="0" smtClean="0">
                <a:solidFill>
                  <a:srgbClr val="8A4194"/>
                </a:solidFill>
              </a:rPr>
              <a:t>Requisitos</a:t>
            </a:r>
            <a:endParaRPr lang="pt-BR" sz="2400" b="1" dirty="0">
              <a:solidFill>
                <a:srgbClr val="8A4194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863"/>
          <a:stretch/>
        </p:blipFill>
        <p:spPr>
          <a:xfrm>
            <a:off x="2042505" y="1505150"/>
            <a:ext cx="8765639" cy="51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>
            <a:spLocks noGrp="1"/>
          </p:cNvSpPr>
          <p:nvPr>
            <p:ph type="title"/>
          </p:nvPr>
        </p:nvSpPr>
        <p:spPr>
          <a:xfrm>
            <a:off x="3974738" y="1660125"/>
            <a:ext cx="7981735" cy="297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200"/>
            </a:pPr>
            <a:r>
              <a:rPr lang="pt-BR" sz="3200" b="0" dirty="0"/>
              <a:t>“Gastamos um bom tempo — a</a:t>
            </a:r>
            <a:br>
              <a:rPr lang="pt-BR" sz="3200" b="0" dirty="0"/>
            </a:br>
            <a:r>
              <a:rPr lang="pt-BR" sz="3200" b="0" dirty="0"/>
              <a:t>maior parte do esforço de um</a:t>
            </a:r>
            <a:br>
              <a:rPr lang="pt-BR" sz="3200" b="0" dirty="0"/>
            </a:br>
            <a:r>
              <a:rPr lang="pt-BR" sz="3200" b="0" dirty="0"/>
              <a:t>projeto — não implementando ou</a:t>
            </a:r>
            <a:br>
              <a:rPr lang="pt-BR" sz="3200" b="0" dirty="0"/>
            </a:br>
            <a:r>
              <a:rPr lang="pt-BR" sz="3200" b="0" dirty="0"/>
              <a:t>testando, mas sim tentando decidir o que construir.”</a:t>
            </a: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sz="32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4" name="Google Shape;564;p49"/>
          <p:cNvSpPr txBox="1">
            <a:spLocks noGrp="1"/>
          </p:cNvSpPr>
          <p:nvPr>
            <p:ph type="body" idx="1"/>
          </p:nvPr>
        </p:nvSpPr>
        <p:spPr>
          <a:xfrm>
            <a:off x="3974738" y="4915458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1600" dirty="0"/>
              <a:t>Brian Lawrence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63" y="0"/>
            <a:ext cx="7135944" cy="67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6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Processos da Engenharia de Requisitos</a:t>
            </a:r>
            <a:endParaRPr lang="pt-BR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Levantamento e Análise de Requisitos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Verificação e  Validação dos Requisitos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Especificação de Requisitos de Software</a:t>
            </a:r>
            <a:endParaRPr lang="pt-BR"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800" dirty="0"/>
          </a:p>
        </p:txBody>
      </p:sp>
      <p:sp>
        <p:nvSpPr>
          <p:cNvPr id="571" name="Google Shape;571;p50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2E8A"/>
              </a:buClr>
              <a:buSzPts val="2800"/>
              <a:buNone/>
            </a:pPr>
            <a:r>
              <a:rPr lang="pt-BR" dirty="0" smtClean="0"/>
              <a:t>Unidade 02</a:t>
            </a:r>
            <a:endParaRPr dirty="0"/>
          </a:p>
        </p:txBody>
      </p:sp>
      <p:sp>
        <p:nvSpPr>
          <p:cNvPr id="572" name="Google Shape;572;p50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 smtClean="0"/>
              <a:t>Processos da Engenharia de Requisitos </a:t>
            </a:r>
            <a:endParaRPr lang="pt-B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4194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48102" y="134301"/>
            <a:ext cx="10471639" cy="669261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7030A0"/>
                </a:solidFill>
              </a:rPr>
              <a:t>Processos da Engenharia </a:t>
            </a:r>
            <a:r>
              <a:rPr lang="pt-BR" sz="2800" b="1" dirty="0">
                <a:solidFill>
                  <a:srgbClr val="7030A0"/>
                </a:solidFill>
              </a:rPr>
              <a:t>de Requisitos </a:t>
            </a:r>
          </a:p>
          <a:p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94508" y="2080690"/>
            <a:ext cx="107372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É um </a:t>
            </a:r>
            <a:r>
              <a:rPr lang="pt-BR" sz="2000" dirty="0">
                <a:latin typeface="Libre Franklin" panose="020B0604020202020204" charset="0"/>
              </a:rPr>
              <a:t>conjunto estruturado de atividades/etapas/fases que são seguidas para </a:t>
            </a:r>
            <a:r>
              <a:rPr lang="pt-BR" sz="2000" b="1" dirty="0">
                <a:solidFill>
                  <a:srgbClr val="8A4194"/>
                </a:solidFill>
                <a:latin typeface="Libre Franklin" panose="020B0604020202020204" charset="0"/>
              </a:rPr>
              <a:t>derivar</a:t>
            </a:r>
            <a:r>
              <a:rPr lang="pt-BR" sz="2000" dirty="0">
                <a:latin typeface="Libre Franklin" panose="020B0604020202020204" charset="0"/>
              </a:rPr>
              <a:t>, </a:t>
            </a:r>
            <a:r>
              <a:rPr lang="pt-BR" sz="2000" b="1" dirty="0">
                <a:solidFill>
                  <a:srgbClr val="8A4194"/>
                </a:solidFill>
                <a:latin typeface="Libre Franklin" panose="020B0604020202020204" charset="0"/>
              </a:rPr>
              <a:t>validar</a:t>
            </a:r>
            <a:r>
              <a:rPr lang="pt-BR" sz="2000" dirty="0">
                <a:latin typeface="Libre Franklin" panose="020B0604020202020204" charset="0"/>
              </a:rPr>
              <a:t> e </a:t>
            </a:r>
            <a:r>
              <a:rPr lang="pt-BR" sz="2000" b="1" dirty="0">
                <a:solidFill>
                  <a:srgbClr val="8A4194"/>
                </a:solidFill>
                <a:latin typeface="Libre Franklin" panose="020B0604020202020204" charset="0"/>
              </a:rPr>
              <a:t>manter</a:t>
            </a:r>
            <a:r>
              <a:rPr lang="pt-BR" sz="2000" dirty="0">
                <a:latin typeface="Libre Franklin" panose="020B0604020202020204" charset="0"/>
              </a:rPr>
              <a:t> um documento de requisitos de um </a:t>
            </a:r>
            <a:r>
              <a:rPr lang="pt-BR" sz="2000" dirty="0" smtClean="0">
                <a:latin typeface="Libre Franklin" panose="020B0604020202020204" charset="0"/>
              </a:rPr>
              <a:t>sistema.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O </a:t>
            </a:r>
            <a:r>
              <a:rPr lang="pt-BR" sz="2000" b="1" dirty="0">
                <a:latin typeface="Libre Franklin" panose="020B0604020202020204" charset="0"/>
              </a:rPr>
              <a:t>processo usado </a:t>
            </a:r>
            <a:r>
              <a:rPr lang="pt-BR" sz="2000" b="1" dirty="0" smtClean="0">
                <a:latin typeface="Libre Franklin" panose="020B0604020202020204" charset="0"/>
              </a:rPr>
              <a:t>pode </a:t>
            </a:r>
            <a:r>
              <a:rPr lang="pt-BR" sz="2000" b="1" dirty="0">
                <a:latin typeface="Libre Franklin" panose="020B0604020202020204" charset="0"/>
              </a:rPr>
              <a:t>variar </a:t>
            </a:r>
            <a:r>
              <a:rPr lang="pt-BR" sz="2000" b="1" dirty="0" smtClean="0">
                <a:latin typeface="Libre Franklin" panose="020B0604020202020204" charset="0"/>
              </a:rPr>
              <a:t>bastante</a:t>
            </a:r>
            <a:r>
              <a:rPr lang="pt-BR" sz="2000" dirty="0" smtClean="0">
                <a:latin typeface="Libre Franklin" panose="020B0604020202020204" charset="0"/>
              </a:rPr>
              <a:t>:  </a:t>
            </a:r>
            <a:r>
              <a:rPr lang="pt-BR" sz="2000" dirty="0">
                <a:latin typeface="Libre Franklin" panose="020B0604020202020204" charset="0"/>
              </a:rPr>
              <a:t>em função das características dos projetos ou do domínio da aplicação, das pessoas envolvidas e da organização</a:t>
            </a:r>
          </a:p>
        </p:txBody>
      </p:sp>
      <p:sp>
        <p:nvSpPr>
          <p:cNvPr id="8" name="Seta para Baixo 7"/>
          <p:cNvSpPr/>
          <p:nvPr/>
        </p:nvSpPr>
        <p:spPr>
          <a:xfrm>
            <a:off x="5708073" y="2881470"/>
            <a:ext cx="863775" cy="1039367"/>
          </a:xfrm>
          <a:prstGeom prst="downArrow">
            <a:avLst/>
          </a:prstGeom>
          <a:solidFill>
            <a:srgbClr val="EE7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45082" y="0"/>
            <a:ext cx="10471639" cy="669261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7030A0"/>
                </a:solidFill>
              </a:rPr>
              <a:t>Processos da Engenharia </a:t>
            </a:r>
            <a:r>
              <a:rPr lang="pt-BR" sz="2800" b="1" dirty="0">
                <a:solidFill>
                  <a:srgbClr val="7030A0"/>
                </a:solidFill>
              </a:rPr>
              <a:t>de Requisitos </a:t>
            </a:r>
          </a:p>
          <a:p>
            <a:endParaRPr lang="pt-BR" sz="2800" b="1" dirty="0">
              <a:solidFill>
                <a:srgbClr val="7030A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98" y="1661245"/>
            <a:ext cx="8377009" cy="442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06607" y="207818"/>
            <a:ext cx="8799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8A4194"/>
                </a:solidFill>
                <a:latin typeface="Libre Franklin" panose="020B0604020202020204" charset="0"/>
              </a:rPr>
              <a:t>Visão em espiral do processo de Engenharia de Requisitos </a:t>
            </a:r>
          </a:p>
        </p:txBody>
      </p:sp>
      <p:pic>
        <p:nvPicPr>
          <p:cNvPr id="5" name="image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35382" y="1001993"/>
            <a:ext cx="6830291" cy="56343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42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6255" y="6068291"/>
            <a:ext cx="1108363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66255" y="175865"/>
            <a:ext cx="10471639" cy="669261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 Levantamento e Análise de Requisitos de Software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55375" y="2331830"/>
            <a:ext cx="107748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Também conhecida como </a:t>
            </a: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ELICITAÇÃO E ANÁLISE DE REQUISITOS</a:t>
            </a:r>
            <a:r>
              <a:rPr lang="pt-BR" sz="2000" dirty="0">
                <a:latin typeface="Libre Franklin" panose="020B0604020202020204" charset="0"/>
              </a:rPr>
              <a:t>: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esta atividade inicia o processo de Engenharia de Requisitos bem como a atividade de desenvolvimento de </a:t>
            </a:r>
            <a:r>
              <a:rPr lang="pt-BR" sz="2000" dirty="0" smtClean="0">
                <a:latin typeface="Libre Franklin" panose="020B0604020202020204" charset="0"/>
              </a:rPr>
              <a:t>software.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É ir a campo e </a:t>
            </a:r>
            <a:r>
              <a:rPr lang="pt-BR" sz="2000" b="1" dirty="0">
                <a:solidFill>
                  <a:srgbClr val="0070C0"/>
                </a:solidFill>
                <a:latin typeface="Libre Franklin" panose="020B0604020202020204" charset="0"/>
              </a:rPr>
              <a:t>compreender o que o cliente deseja </a:t>
            </a:r>
            <a:r>
              <a:rPr lang="pt-BR" sz="2000" dirty="0">
                <a:latin typeface="Libre Franklin" panose="020B0604020202020204" charset="0"/>
              </a:rPr>
              <a:t>e como será desenhada sua proposta para atender às expectativas dele.</a:t>
            </a:r>
          </a:p>
        </p:txBody>
      </p:sp>
    </p:spTree>
    <p:extLst>
      <p:ext uri="{BB962C8B-B14F-4D97-AF65-F5344CB8AC3E}">
        <p14:creationId xmlns:p14="http://schemas.microsoft.com/office/powerpoint/2010/main" val="36266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 txBox="1">
            <a:spLocks/>
          </p:cNvSpPr>
          <p:nvPr/>
        </p:nvSpPr>
        <p:spPr>
          <a:xfrm>
            <a:off x="1240576" y="1509505"/>
            <a:ext cx="10457987" cy="1066801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8A4194"/>
                </a:solidFill>
                <a:latin typeface="Libre Franklin" panose="020B0604020202020204" charset="0"/>
              </a:rPr>
              <a:t>OBJETIVO: </a:t>
            </a:r>
            <a:r>
              <a:rPr lang="pt-BR" sz="2000" dirty="0" smtClean="0">
                <a:latin typeface="Libre Franklin" panose="020B0604020202020204" charset="0"/>
              </a:rPr>
              <a:t>compreender as tarefas que os usuários realizam e procurar entender como eles usariam um novo sistema para ajudar na realização dessas tarefas.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126266" y="348734"/>
            <a:ext cx="9049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 Levantamento e Análise de Requisitos de Software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56363" y="3172558"/>
            <a:ext cx="77585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dirty="0">
                <a:latin typeface="Libre Franklin" panose="020B0604020202020204" charset="0"/>
              </a:rPr>
              <a:t>O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engenheiro de software </a:t>
            </a:r>
            <a:r>
              <a:rPr lang="pt-BR" sz="2000" b="1" dirty="0" smtClean="0">
                <a:solidFill>
                  <a:srgbClr val="E82E8A"/>
                </a:solidFill>
                <a:latin typeface="Libre Franklin" panose="020B0604020202020204" charset="0"/>
              </a:rPr>
              <a:t>trabalha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com os usuários para </a:t>
            </a:r>
            <a:r>
              <a:rPr lang="pt-BR" sz="2000" dirty="0" smtClean="0">
                <a:latin typeface="Libre Franklin" panose="020B0604020202020204" charset="0"/>
              </a:rPr>
              <a:t>saber:</a:t>
            </a:r>
          </a:p>
          <a:p>
            <a:pPr>
              <a:lnSpc>
                <a:spcPct val="100000"/>
              </a:lnSpc>
            </a:pPr>
            <a:r>
              <a:rPr lang="pt-BR" sz="2000" dirty="0" smtClean="0">
                <a:latin typeface="Libre Franklin" panose="020B0604020202020204" charset="0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D</a:t>
            </a:r>
            <a:r>
              <a:rPr lang="pt-BR" sz="2000" dirty="0" smtClean="0">
                <a:latin typeface="Libre Franklin" panose="020B0604020202020204" charset="0"/>
              </a:rPr>
              <a:t>omínio </a:t>
            </a:r>
            <a:r>
              <a:rPr lang="pt-BR" sz="2000" dirty="0">
                <a:latin typeface="Libre Franklin" panose="020B0604020202020204" charset="0"/>
              </a:rPr>
              <a:t>e as regras do </a:t>
            </a:r>
            <a:r>
              <a:rPr lang="pt-BR" sz="2000" dirty="0" smtClean="0">
                <a:latin typeface="Libre Franklin" panose="020B0604020202020204" charset="0"/>
              </a:rPr>
              <a:t>negócio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Quais </a:t>
            </a:r>
            <a:r>
              <a:rPr lang="pt-BR" sz="2000" dirty="0">
                <a:latin typeface="Libre Franklin" panose="020B0604020202020204" charset="0"/>
              </a:rPr>
              <a:t>atividades devem ser </a:t>
            </a:r>
            <a:r>
              <a:rPr lang="pt-BR" sz="2000" dirty="0" smtClean="0">
                <a:latin typeface="Libre Franklin" panose="020B0604020202020204" charset="0"/>
              </a:rPr>
              <a:t>envolvidas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Serviços</a:t>
            </a:r>
            <a:r>
              <a:rPr lang="pt-BR" sz="2000" dirty="0">
                <a:latin typeface="Libre Franklin" panose="020B0604020202020204" charset="0"/>
              </a:rPr>
              <a:t>, ferramentas e as características da aplicação que eles </a:t>
            </a:r>
            <a:r>
              <a:rPr lang="pt-BR" sz="2000" dirty="0" smtClean="0">
                <a:latin typeface="Libre Franklin" panose="020B0604020202020204" charset="0"/>
              </a:rPr>
              <a:t>desejam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Desempenho </a:t>
            </a:r>
            <a:r>
              <a:rPr lang="pt-BR" sz="2000" dirty="0">
                <a:latin typeface="Libre Franklin" panose="020B0604020202020204" charset="0"/>
              </a:rPr>
              <a:t>esperado e as limitações de hardware entre outros</a:t>
            </a:r>
            <a:endParaRPr lang="pt-BR" sz="3600" dirty="0">
              <a:latin typeface="Libre Franklin" panose="020B060402020202020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240576" y="3985050"/>
            <a:ext cx="22092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Libre Franklin" panose="020B0604020202020204" charset="0"/>
              </a:rPr>
              <a:t>Durante o levantamento de requisitos</a:t>
            </a:r>
          </a:p>
        </p:txBody>
      </p:sp>
      <p:sp>
        <p:nvSpPr>
          <p:cNvPr id="9" name="Chave Esquerda 8"/>
          <p:cNvSpPr/>
          <p:nvPr/>
        </p:nvSpPr>
        <p:spPr>
          <a:xfrm>
            <a:off x="3214255" y="2691790"/>
            <a:ext cx="1177636" cy="3602182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1463</Words>
  <Application>Microsoft Office PowerPoint</Application>
  <PresentationFormat>Widescreen</PresentationFormat>
  <Paragraphs>150</Paragraphs>
  <Slides>31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Wingdings</vt:lpstr>
      <vt:lpstr>Noto Sans Symbols</vt:lpstr>
      <vt:lpstr>Calibri</vt:lpstr>
      <vt:lpstr>Libre Franklin</vt:lpstr>
      <vt:lpstr>Arial</vt:lpstr>
      <vt:lpstr>Franklin Gothic</vt:lpstr>
      <vt:lpstr>Tema do Office</vt:lpstr>
      <vt:lpstr>Engenharia de Requisitos</vt:lpstr>
      <vt:lpstr>Processos da Engenharia de Requisitos</vt:lpstr>
      <vt:lpstr>“Gastamos um bom tempo — a maior parte do esforço de um projeto — não implementando ou testando, mas sim tentando decidir o que construir.”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Janaina Aparecida de Freitas</dc:creator>
  <cp:lastModifiedBy>Janaina Aparecida de Freitas</cp:lastModifiedBy>
  <cp:revision>32</cp:revision>
  <dcterms:modified xsi:type="dcterms:W3CDTF">2022-08-25T12:07:48Z</dcterms:modified>
</cp:coreProperties>
</file>